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8" r:id="rId3"/>
    <p:sldId id="289" r:id="rId4"/>
    <p:sldId id="290" r:id="rId5"/>
    <p:sldId id="291" r:id="rId6"/>
    <p:sldId id="299" r:id="rId7"/>
    <p:sldId id="294" r:id="rId8"/>
    <p:sldId id="295" r:id="rId9"/>
    <p:sldId id="292" r:id="rId10"/>
    <p:sldId id="296" r:id="rId11"/>
    <p:sldId id="293" r:id="rId12"/>
    <p:sldId id="298" r:id="rId13"/>
    <p:sldId id="297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9" r:id="rId22"/>
    <p:sldId id="307" r:id="rId23"/>
    <p:sldId id="308" r:id="rId24"/>
    <p:sldId id="310" r:id="rId25"/>
    <p:sldId id="311" r:id="rId26"/>
    <p:sldId id="312" r:id="rId27"/>
    <p:sldId id="31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0" autoAdjust="0"/>
    <p:restoredTop sz="94660"/>
  </p:normalViewPr>
  <p:slideViewPr>
    <p:cSldViewPr>
      <p:cViewPr varScale="1">
        <p:scale>
          <a:sx n="96" d="100"/>
          <a:sy n="96" d="100"/>
        </p:scale>
        <p:origin x="12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9287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8AE1-84A0-4902-87F9-2A0E102BB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400800"/>
            <a:ext cx="6705600" cy="53339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C2D1F0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09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64503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"/>
            <a:ext cx="7391400" cy="6096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09601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ppvs\Downloads\blue-diamond\bluediamond\images\header_bg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0"/>
            <a:ext cx="9144000" cy="609600"/>
          </a:xfrm>
          <a:prstGeom prst="rect">
            <a:avLst/>
          </a:prstGeom>
          <a:noFill/>
        </p:spPr>
      </p:pic>
      <p:pic>
        <p:nvPicPr>
          <p:cNvPr id="11" name="Picture 2" descr="C:\Users\kippvs\Downloads\blue-diamond\bluediamond\images\header_bg3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6640880"/>
            <a:ext cx="9144000" cy="217119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/>
          <p:nvPr/>
        </p:nvCxnSpPr>
        <p:spPr>
          <a:xfrm>
            <a:off x="0" y="664088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688"/>
            <a:ext cx="1182855" cy="2103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 cap="small" baseline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zL_HAmWQTgA" TargetMode="External"/><Relationship Id="rId4" Type="http://schemas.openxmlformats.org/officeDocument/2006/relationships/hyperlink" Target="https://www.youtube.com/watch?v=zL_HAmWQTg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www.youtube.com/watch?v=vB35YaBuebI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arxiv.org/abs/1006.3774v1" TargetMode="External"/><Relationship Id="rId4" Type="http://schemas.openxmlformats.org/officeDocument/2006/relationships/hyperlink" Target="http://dx.doi.org/10.1103/PhysRevB.82.11544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Polarization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P47 – Optics: Unit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190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Elliptical Polarization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52221"/>
            <a:ext cx="2257425" cy="232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2" y="3905417"/>
            <a:ext cx="4632818" cy="665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92" y="4715177"/>
            <a:ext cx="2438400" cy="65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3213" y="3199490"/>
            <a:ext cx="818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Combining equations and doing a little algebra to eliminate time dependence we get: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6189" y="5678269"/>
            <a:ext cx="402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equation for an ellipse </a:t>
            </a:r>
            <a:r>
              <a:rPr lang="en-US" i="1" dirty="0" smtClean="0"/>
              <a:t>rotated</a:t>
            </a:r>
          </a:p>
          <a:p>
            <a:r>
              <a:rPr lang="en-US" dirty="0" smtClean="0"/>
              <a:t>by an angle </a:t>
            </a:r>
            <a:r>
              <a:rPr lang="el-GR" dirty="0" smtClean="0"/>
              <a:t>α</a:t>
            </a:r>
            <a:r>
              <a:rPr lang="en-US" dirty="0" smtClean="0"/>
              <a:t> with respect to the x-axis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00200" y="2262274"/>
                <a:ext cx="2058384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a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b</m:t>
                      </m:r>
                      <m:r>
                        <a:rPr lang="en-US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r>
                        <a:rPr lang="en-US" b="1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262274"/>
                <a:ext cx="2058384" cy="668260"/>
              </a:xfrm>
              <a:prstGeom prst="rect">
                <a:avLst/>
              </a:prstGeom>
              <a:blipFill rotWithShape="0"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578" y="2358865"/>
            <a:ext cx="2500002" cy="21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578" y="2676024"/>
            <a:ext cx="2401517" cy="23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74058" y="1370690"/>
            <a:ext cx="5712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x and y components of the electric field have the same</a:t>
            </a:r>
          </a:p>
          <a:p>
            <a:pPr algn="ctr"/>
            <a:r>
              <a:rPr lang="en-US" dirty="0" smtClean="0"/>
              <a:t> form as the parametric representation of an ellipse!</a:t>
            </a:r>
            <a:endParaRPr lang="en-US" dirty="0"/>
          </a:p>
        </p:txBody>
      </p:sp>
      <p:sp>
        <p:nvSpPr>
          <p:cNvPr id="13" name="Left-Right Arrow 12"/>
          <p:cNvSpPr/>
          <p:nvPr/>
        </p:nvSpPr>
        <p:spPr>
          <a:xfrm>
            <a:off x="4038599" y="2429885"/>
            <a:ext cx="591913" cy="322786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6962775" y="5298179"/>
            <a:ext cx="123825" cy="11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923" y="4476098"/>
            <a:ext cx="2007077" cy="200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74580" y="4291432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Caution!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2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973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Optical Polarization States</a:t>
            </a:r>
            <a:endParaRPr lang="en-US" sz="2800" dirty="0"/>
          </a:p>
        </p:txBody>
      </p:sp>
      <p:pic>
        <p:nvPicPr>
          <p:cNvPr id="4100" name="Picture 4" descr="https://www.researchgate.net/profile/Takashi_Fukuda2/publication/268289212/figure/fig7/AS:295511732047880@1447466895743/Figure-7-Optical-arrangement-for-elliptic-polarization-interference-irradiation-D-i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3"/>
          <a:stretch/>
        </p:blipFill>
        <p:spPr bwMode="auto">
          <a:xfrm>
            <a:off x="1905000" y="1752601"/>
            <a:ext cx="505777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8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538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Random &amp; Partial Polarization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00050" y="1380172"/>
            <a:ext cx="5181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Most natural light does not have</a:t>
            </a:r>
          </a:p>
          <a:p>
            <a:r>
              <a:rPr lang="en-US" sz="2000" b="1" dirty="0" smtClean="0"/>
              <a:t>a well-defined polarization</a:t>
            </a:r>
          </a:p>
          <a:p>
            <a:endParaRPr lang="en-US" dirty="0"/>
          </a:p>
          <a:p>
            <a:pPr lvl="1"/>
            <a:r>
              <a:rPr lang="en-US" dirty="0" smtClean="0"/>
              <a:t>The electric field has some instantaneous  direction, but it changes extremely rapidly in an essentially random way.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fully general case, light is not </a:t>
            </a:r>
            <a:r>
              <a:rPr lang="en-US" i="1" dirty="0" err="1" smtClean="0"/>
              <a:t>unpolarized</a:t>
            </a:r>
            <a:r>
              <a:rPr lang="en-US" dirty="0" smtClean="0"/>
              <a:t>, but either </a:t>
            </a:r>
            <a:r>
              <a:rPr lang="en-US" i="1" dirty="0" smtClean="0"/>
              <a:t>randomly </a:t>
            </a:r>
            <a:r>
              <a:rPr lang="en-US" dirty="0" smtClean="0"/>
              <a:t>or </a:t>
            </a:r>
            <a:r>
              <a:rPr lang="en-US" i="1" dirty="0" smtClean="0"/>
              <a:t>partially</a:t>
            </a:r>
            <a:r>
              <a:rPr lang="en-US" dirty="0" smtClean="0"/>
              <a:t> polarized.</a:t>
            </a:r>
          </a:p>
          <a:p>
            <a:endParaRPr lang="en-US" dirty="0"/>
          </a:p>
          <a:p>
            <a:r>
              <a:rPr lang="en-US" b="1" dirty="0" smtClean="0"/>
              <a:t>For  example</a:t>
            </a:r>
            <a:r>
              <a:rPr lang="en-US" dirty="0" smtClean="0"/>
              <a:t>: </a:t>
            </a:r>
          </a:p>
          <a:p>
            <a:r>
              <a:rPr lang="en-US" dirty="0" smtClean="0"/>
              <a:t>sunlight reflecting off the surface of a lake</a:t>
            </a:r>
            <a:endParaRPr lang="en-US" dirty="0"/>
          </a:p>
        </p:txBody>
      </p:sp>
      <p:pic>
        <p:nvPicPr>
          <p:cNvPr id="5" name="Picture 4" descr="http://farm1.staticflickr.com/114/294218409_febbd7692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4000"/>
            <a:ext cx="304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914900" y="4381500"/>
            <a:ext cx="1333500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0219" y="5029200"/>
            <a:ext cx="3815147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fully polarized light:</a:t>
            </a:r>
          </a:p>
          <a:p>
            <a:pPr algn="ctr"/>
            <a:r>
              <a:rPr lang="en-US" dirty="0" smtClean="0"/>
              <a:t> Jones Matrices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/>
              <a:t>Description of </a:t>
            </a:r>
            <a:r>
              <a:rPr lang="en-US" dirty="0" smtClean="0"/>
              <a:t>partially </a:t>
            </a:r>
            <a:r>
              <a:rPr lang="en-US" dirty="0"/>
              <a:t>polarized light: </a:t>
            </a:r>
            <a:endParaRPr lang="en-US" dirty="0" smtClean="0"/>
          </a:p>
          <a:p>
            <a:pPr algn="ctr"/>
            <a:r>
              <a:rPr lang="en-US" dirty="0" smtClean="0"/>
              <a:t>Mueller Matrices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341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Jones Matrix Representation</a:t>
            </a:r>
            <a:endParaRPr lang="en-US" sz="2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572114" y="1524000"/>
            <a:ext cx="4377815" cy="4277555"/>
            <a:chOff x="422785" y="1523999"/>
            <a:chExt cx="4377815" cy="4277555"/>
          </a:xfrm>
        </p:grpSpPr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945" y="2143012"/>
              <a:ext cx="930477" cy="618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1523999"/>
              <a:ext cx="3198494" cy="494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83" y="2143012"/>
              <a:ext cx="1333500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847" y="2165754"/>
              <a:ext cx="93345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800100" y="4915257"/>
              <a:ext cx="3048000" cy="886297"/>
              <a:chOff x="4894897" y="1771065"/>
              <a:chExt cx="3048000" cy="88629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894897" y="1771065"/>
                <a:ext cx="3048000" cy="8862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7297" y="2226674"/>
                <a:ext cx="2743200" cy="240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992808" y="1839883"/>
                <a:ext cx="279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It’s a </a:t>
                </a:r>
                <a:r>
                  <a:rPr lang="en-US" i="1" dirty="0" smtClean="0"/>
                  <a:t>normalized</a:t>
                </a:r>
                <a:r>
                  <a:rPr lang="en-US" dirty="0" smtClean="0"/>
                  <a:t> unit vector.</a:t>
                </a:r>
                <a:endParaRPr lang="en-US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22785" y="3206941"/>
              <a:ext cx="4377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 many problems involving just polarization, we drop the oscillatory part.</a:t>
              </a:r>
              <a:endParaRPr lang="en-US" dirty="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800100" y="3849056"/>
              <a:ext cx="2218939" cy="618054"/>
              <a:chOff x="904308" y="3647962"/>
              <a:chExt cx="2218939" cy="618054"/>
            </a:xfrm>
          </p:grpSpPr>
          <p:pic>
            <p:nvPicPr>
              <p:cNvPr id="30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2770" y="3647962"/>
                <a:ext cx="930477" cy="618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08" y="3647962"/>
                <a:ext cx="1333500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300" y="762000"/>
            <a:ext cx="3162300" cy="5695409"/>
          </a:xfrm>
          <a:prstGeom prst="rect">
            <a:avLst/>
          </a:prstGeom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77" y="6053635"/>
            <a:ext cx="1900023" cy="57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0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77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Rotation Matrix Representation</a:t>
            </a:r>
            <a:endParaRPr lang="en-US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81237"/>
            <a:ext cx="2116162" cy="2102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06910" y="2245670"/>
                <a:ext cx="2822632" cy="60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910" y="2245670"/>
                <a:ext cx="2822632" cy="6081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808334" y="1334869"/>
            <a:ext cx="508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To represent an arbitrary rotation </a:t>
            </a:r>
            <a:r>
              <a:rPr lang="el-GR" b="1" dirty="0" smtClean="0"/>
              <a:t>θ</a:t>
            </a:r>
            <a:r>
              <a:rPr lang="en-US" b="1" dirty="0" smtClean="0"/>
              <a:t> in the x-y plane</a:t>
            </a:r>
          </a:p>
          <a:p>
            <a:pPr algn="ctr"/>
            <a:r>
              <a:rPr lang="en-US" b="1" dirty="0" smtClean="0"/>
              <a:t> we use the rotation matrix R: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29626" y="2190907"/>
            <a:ext cx="3495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</a:t>
            </a:r>
            <a:r>
              <a:rPr lang="en-US" i="1" dirty="0" smtClean="0">
                <a:solidFill>
                  <a:srgbClr val="FF0000"/>
                </a:solidFill>
              </a:rPr>
              <a:t>passive</a:t>
            </a:r>
            <a:r>
              <a:rPr lang="en-US" dirty="0" smtClean="0"/>
              <a:t> transformation, the coordinate system is moved.</a:t>
            </a:r>
          </a:p>
          <a:p>
            <a:endParaRPr lang="en-US" dirty="0" smtClean="0"/>
          </a:p>
          <a:p>
            <a:r>
              <a:rPr lang="en-US" dirty="0" smtClean="0"/>
              <a:t>In an </a:t>
            </a:r>
            <a:r>
              <a:rPr lang="en-US" i="1" dirty="0" smtClean="0">
                <a:solidFill>
                  <a:srgbClr val="FF0000"/>
                </a:solidFill>
              </a:rPr>
              <a:t>active</a:t>
            </a:r>
            <a:r>
              <a:rPr lang="en-US" dirty="0" smtClean="0"/>
              <a:t> transformation, we move the object (vector) instead.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81000" y="4003504"/>
            <a:ext cx="4800600" cy="2397296"/>
            <a:chOff x="381000" y="3927305"/>
            <a:chExt cx="4800600" cy="2397296"/>
          </a:xfrm>
        </p:grpSpPr>
        <p:sp>
          <p:nvSpPr>
            <p:cNvPr id="6" name="Rectangle 5"/>
            <p:cNvSpPr/>
            <p:nvPr/>
          </p:nvSpPr>
          <p:spPr>
            <a:xfrm>
              <a:off x="381000" y="3927305"/>
              <a:ext cx="4800600" cy="2397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09600" y="4666148"/>
                  <a:ext cx="1668918" cy="554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4666148"/>
                  <a:ext cx="1668918" cy="5542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590800" y="5562600"/>
                  <a:ext cx="2097818" cy="554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/2)=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800" y="5562600"/>
                  <a:ext cx="2097818" cy="5542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188521" y="4075583"/>
              <a:ext cx="3202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Special cases (passive rotation):</a:t>
              </a:r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33400" y="5562600"/>
                  <a:ext cx="2028889" cy="554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5562600"/>
                  <a:ext cx="2028889" cy="5542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90800" y="4593194"/>
                  <a:ext cx="2416110" cy="6646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/4)=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800" y="4593194"/>
                  <a:ext cx="2416110" cy="66460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85526" y="2986179"/>
                <a:ext cx="2865400" cy="60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526" y="2986179"/>
                <a:ext cx="2865400" cy="60818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1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478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Jones Matrix Transformations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848" y="1524000"/>
            <a:ext cx="5376352" cy="4267200"/>
            <a:chOff x="110049" y="1524000"/>
            <a:chExt cx="5376352" cy="4267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09520" y="2550710"/>
                  <a:ext cx="1958485" cy="573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20" y="2550710"/>
                  <a:ext cx="1958485" cy="57349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110049" y="1524000"/>
              <a:ext cx="53763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real utility of the Jones formalism is that we can represent the effect of any linear optical element on the polarization of an input beam as follows: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0049" y="3477121"/>
              <a:ext cx="5376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If light goes through a series of elements, we can chain the matrices: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09520" y="4238612"/>
                  <a:ext cx="3429080" cy="6381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⋯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20" y="4238612"/>
                  <a:ext cx="3429080" cy="63818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110049" y="5144869"/>
              <a:ext cx="5376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matrices are generally non-commutative and order is important!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685800"/>
            <a:ext cx="2366682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2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8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Polarization Optics</a:t>
            </a: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66800" y="1521643"/>
            <a:ext cx="65532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Anything that exerts an affect on polarization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states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Reflections from surfaces (Fresnel)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Scattering from very small particles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Non-isotropic physical materials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birefringent crystals like calcite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chiral materials like corn syrup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almost any clear material when stressed!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4" descr="https://upload.wikimedia.org/wikipedia/commons/thumb/0/09/Circular.Polarization.Circularly.Polarized.Light_Homogenous_Circular.Polarizer_Left.Handed.svg/660px-Circular.Polarization.Circularly.Polarized.Light_Homogenous_Circular.Polarizer_Left.Hande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77" y="4267200"/>
            <a:ext cx="4710904" cy="229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06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8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Polarization Optics</a:t>
            </a:r>
            <a:endParaRPr lang="en-US" sz="2800" dirty="0"/>
          </a:p>
        </p:txBody>
      </p:sp>
      <p:pic>
        <p:nvPicPr>
          <p:cNvPr id="1026" name="Picture 2" descr="File:Brewster-polarizer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02665"/>
            <a:ext cx="4348856" cy="20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Wire-grid-polarizer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68048"/>
            <a:ext cx="3429000" cy="175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Nicol prism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51046"/>
            <a:ext cx="4269928" cy="152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3823" y="1918219"/>
            <a:ext cx="1957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pile-of-plates</a:t>
            </a:r>
          </a:p>
          <a:p>
            <a:r>
              <a:rPr lang="en-US" dirty="0" smtClean="0"/>
              <a:t>(Fresnel reflection)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823" y="3441399"/>
            <a:ext cx="19912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wire grid array</a:t>
            </a:r>
          </a:p>
          <a:p>
            <a:r>
              <a:rPr lang="en-US" dirty="0" smtClean="0"/>
              <a:t>(reflection)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3823" y="5105400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birefringent crystal</a:t>
            </a:r>
          </a:p>
          <a:p>
            <a:r>
              <a:rPr lang="en-US" dirty="0" smtClean="0"/>
              <a:t>(Snell’s Law!)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9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86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Polarization Filters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25" y="4267200"/>
            <a:ext cx="4876800" cy="2000250"/>
          </a:xfrm>
          <a:prstGeom prst="rect">
            <a:avLst/>
          </a:prstGeom>
        </p:spPr>
      </p:pic>
      <p:pic>
        <p:nvPicPr>
          <p:cNvPr id="3074" name="Picture 2" descr="http://www.mdpi.com/sensors/sensors-12-14232/article_deploy/html/images/sensors-12-14232f6-10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47410"/>
            <a:ext cx="4492625" cy="265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newport.com/mam/celum/celum_assets/OP-linpolarizers-S_800w.jpg?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45463"/>
            <a:ext cx="2860848" cy="21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1.staticflickr.com/3/2473/4361184830_9526fe470d_z.jpg?zz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4" y="3391099"/>
            <a:ext cx="3294446" cy="28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286000" y="5536735"/>
            <a:ext cx="838200" cy="1016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4200" y="6244239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82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458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Birefringence (bi-</a:t>
            </a:r>
            <a:r>
              <a:rPr lang="en-US" sz="2800" i="1" dirty="0" err="1" smtClean="0"/>
              <a:t>r</a:t>
            </a:r>
            <a:r>
              <a:rPr lang="en-US" sz="2800" i="1" dirty="0" err="1" smtClean="0"/>
              <a:t>efractance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Picture 8" descr="http://www.olympusmicro.com/primer/images/birefringence/crystalpenc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330078"/>
            <a:ext cx="28575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379555"/>
            <a:ext cx="5524500" cy="24288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3684277"/>
            <a:ext cx="3507366" cy="2816477"/>
            <a:chOff x="0" y="3684277"/>
            <a:chExt cx="3507366" cy="2816477"/>
          </a:xfrm>
        </p:grpSpPr>
        <p:pic>
          <p:nvPicPr>
            <p:cNvPr id="2050" name="Picture 2" descr="http://www.baselabtools.com/assets/images/Tutorials/Sapphire/7-Sapphire-Window-Tutorial-Sapphire-Index-of-Refraction-Graph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38600"/>
              <a:ext cx="3507366" cy="246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54611" y="3684277"/>
              <a:ext cx="995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sapphire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235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0800" y="1066800"/>
            <a:ext cx="404033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Course Outline</a:t>
            </a:r>
          </a:p>
          <a:p>
            <a:endParaRPr lang="en-US" sz="2000" dirty="0"/>
          </a:p>
          <a:p>
            <a:r>
              <a:rPr lang="en-US" sz="2400" u="sng" dirty="0" smtClean="0"/>
              <a:t>Unit 1</a:t>
            </a:r>
            <a:r>
              <a:rPr lang="en-US" sz="2400" dirty="0" smtClean="0"/>
              <a:t>: Electromagnetic Waves</a:t>
            </a:r>
          </a:p>
          <a:p>
            <a:r>
              <a:rPr lang="en-US" sz="2400" u="sng" dirty="0" smtClean="0"/>
              <a:t>Unit 2</a:t>
            </a:r>
            <a:r>
              <a:rPr lang="en-US" sz="2400" dirty="0" smtClean="0"/>
              <a:t>: Interaction with Matter</a:t>
            </a:r>
          </a:p>
          <a:p>
            <a:r>
              <a:rPr lang="en-US" sz="2400" u="sng" dirty="0" smtClean="0"/>
              <a:t>Unit 3</a:t>
            </a:r>
            <a:r>
              <a:rPr lang="en-US" sz="2400" dirty="0" smtClean="0"/>
              <a:t>: Geometric Optics</a:t>
            </a:r>
          </a:p>
          <a:p>
            <a:endParaRPr lang="en-US" dirty="0"/>
          </a:p>
          <a:p>
            <a:r>
              <a:rPr lang="en-US" sz="2400" u="sng" dirty="0" smtClean="0"/>
              <a:t>Unit 4</a:t>
            </a:r>
            <a:r>
              <a:rPr lang="en-US" sz="2400" dirty="0" smtClean="0"/>
              <a:t>: Superposition of Waves</a:t>
            </a:r>
          </a:p>
          <a:p>
            <a:r>
              <a:rPr lang="en-US" sz="2400" u="sng" dirty="0" smtClean="0"/>
              <a:t>Unit 5</a:t>
            </a:r>
            <a:r>
              <a:rPr lang="en-US" sz="2400" dirty="0" smtClean="0"/>
              <a:t>: Polarization</a:t>
            </a:r>
          </a:p>
          <a:p>
            <a:r>
              <a:rPr lang="en-US" sz="2400" u="sng" dirty="0" smtClean="0"/>
              <a:t>Unit 6</a:t>
            </a:r>
            <a:r>
              <a:rPr lang="en-US" sz="2400" dirty="0" smtClean="0"/>
              <a:t>: Interference</a:t>
            </a:r>
          </a:p>
          <a:p>
            <a:endParaRPr lang="en-US" dirty="0"/>
          </a:p>
          <a:p>
            <a:r>
              <a:rPr lang="en-US" sz="2400" u="sng" dirty="0" smtClean="0"/>
              <a:t>Unit 7</a:t>
            </a:r>
            <a:r>
              <a:rPr lang="en-US" sz="2400" dirty="0" smtClean="0"/>
              <a:t>: Diffraction</a:t>
            </a:r>
          </a:p>
          <a:p>
            <a:r>
              <a:rPr lang="en-US" sz="2400" u="sng" dirty="0" smtClean="0"/>
              <a:t>Unit 8</a:t>
            </a:r>
            <a:r>
              <a:rPr lang="en-US" sz="2400" dirty="0" smtClean="0"/>
              <a:t>: Fourier Optics</a:t>
            </a:r>
          </a:p>
          <a:p>
            <a:r>
              <a:rPr lang="en-US" sz="2400" u="sng" dirty="0" smtClean="0"/>
              <a:t>Unit 9</a:t>
            </a:r>
            <a:r>
              <a:rPr lang="en-US" sz="2400" dirty="0" smtClean="0"/>
              <a:t>: Modern Optics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90800" y="22098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90800" y="25146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90800" y="28956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90800" y="3563112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466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</a:t>
            </a:r>
            <a:r>
              <a:rPr lang="en-US" sz="2800" dirty="0" smtClean="0"/>
              <a:t>sotropic Media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066800" y="1752600"/>
            <a:ext cx="4731877" cy="3393974"/>
            <a:chOff x="0" y="1249899"/>
            <a:chExt cx="4731877" cy="33939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49899"/>
              <a:ext cx="4731877" cy="225530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572583"/>
              <a:ext cx="4731877" cy="1071290"/>
            </a:xfrm>
            <a:prstGeom prst="rect">
              <a:avLst/>
            </a:prstGeom>
          </p:spPr>
        </p:pic>
      </p:grpSp>
      <p:pic>
        <p:nvPicPr>
          <p:cNvPr id="4098" name="Picture 2" descr="https://mappingignorance.org/fx/media/2015/12/Einstein-and-quantum-solid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2548205" cy="27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23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855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Anisotropic Media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35" y="900699"/>
            <a:ext cx="2876550" cy="296227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28600" y="1315038"/>
            <a:ext cx="4543425" cy="5114925"/>
            <a:chOff x="121644" y="1315038"/>
            <a:chExt cx="4543425" cy="51149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44" y="1315038"/>
              <a:ext cx="3543300" cy="8286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644" y="2381837"/>
              <a:ext cx="3362325" cy="9048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644" y="3524836"/>
              <a:ext cx="3095625" cy="438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644" y="4286838"/>
              <a:ext cx="4543425" cy="2143125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5137790"/>
            <a:ext cx="1447800" cy="12921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744" y="2234241"/>
            <a:ext cx="1312449" cy="43180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9159" y="5008126"/>
            <a:ext cx="1143000" cy="7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0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710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Applications: LCD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48"/>
          <a:stretch/>
        </p:blipFill>
        <p:spPr>
          <a:xfrm>
            <a:off x="1" y="3175706"/>
            <a:ext cx="5257800" cy="3453694"/>
          </a:xfrm>
          <a:prstGeom prst="rect">
            <a:avLst/>
          </a:prstGeom>
        </p:spPr>
      </p:pic>
      <p:pic>
        <p:nvPicPr>
          <p:cNvPr id="6148" name="Picture 4" descr="https://m1.healio.com/~/media/journals/jpos/2015/9_september/10_3928_01913913_20150819_03/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770704"/>
            <a:ext cx="4495800" cy="282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www.nobelprize.org/educational/physics/liquid_crystals/history/images/liquid-rm-twisted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" y="1209020"/>
            <a:ext cx="3140077" cy="16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39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710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Applications: LCD</a:t>
            </a:r>
            <a:endParaRPr lang="en-US" sz="2800" dirty="0"/>
          </a:p>
        </p:txBody>
      </p:sp>
      <p:pic>
        <p:nvPicPr>
          <p:cNvPr id="5122" name="Picture 2" descr="https://www.gamersnexus.net/images/media/2015/features/tn-display-ang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88532"/>
            <a:ext cx="5334000" cy="36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d/d9/LCD_subpixel_%28en%2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4445" r="5000" b="3888"/>
          <a:stretch/>
        </p:blipFill>
        <p:spPr bwMode="auto">
          <a:xfrm>
            <a:off x="106288" y="1676400"/>
            <a:ext cx="3302392" cy="274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samsunggeeks.com/wp-content/uploads/2012/12/FAMOL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62"/>
          <a:stretch/>
        </p:blipFill>
        <p:spPr bwMode="auto">
          <a:xfrm>
            <a:off x="3276600" y="4951818"/>
            <a:ext cx="4537831" cy="158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samsunggeeks.com/wp-content/uploads/2012/12/FAMOL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4" t="45773" b="9589"/>
          <a:stretch/>
        </p:blipFill>
        <p:spPr bwMode="auto">
          <a:xfrm>
            <a:off x="203200" y="5298401"/>
            <a:ext cx="2870200" cy="123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5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5299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Applications: Ultra-Privacy Monitor</a:t>
            </a:r>
            <a:endParaRPr lang="en-US" sz="2800" dirty="0"/>
          </a:p>
        </p:txBody>
      </p:sp>
      <p:pic>
        <p:nvPicPr>
          <p:cNvPr id="4" name="zL_HAmWQTg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5800" y="1600200"/>
            <a:ext cx="7814733" cy="43957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81600" y="5989362"/>
            <a:ext cx="350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https://www.youtube.com/watch?v=zL_HAmWQTgA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71070"/>
            <a:ext cx="578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replace the polarizer with another polarizer, though?...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0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42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Applications: </a:t>
            </a:r>
            <a:r>
              <a:rPr lang="en-US" sz="2800" dirty="0" smtClean="0"/>
              <a:t>IMAX 3D</a:t>
            </a:r>
            <a:endParaRPr lang="en-US" sz="2800" dirty="0"/>
          </a:p>
        </p:txBody>
      </p:sp>
      <p:pic>
        <p:nvPicPr>
          <p:cNvPr id="7170" name="Picture 2" descr="https://sinsheim.technik-museum.de/assets/gallery/165/14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85800"/>
            <a:ext cx="3801414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4.bp.blogspot.com/-7qHtUDB8vZQ/WEwUKbu0edI/AAAAAAAAKoY/NW0dhKdUxkUpwvjirNxjhElzJSLMDEJ6wCLcB/s1600/jajmbu5h1o89510zbnw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706" y="4560332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img.tfd.com/cde/_POLCI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7" y="1752600"/>
            <a:ext cx="39052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rot="16200000">
            <a:off x="4483469" y="5794686"/>
            <a:ext cx="12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Projector(s)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060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Applications: </a:t>
            </a:r>
            <a:r>
              <a:rPr lang="en-US" sz="2800" dirty="0" smtClean="0"/>
              <a:t>3D Television</a:t>
            </a:r>
            <a:endParaRPr lang="en-US" sz="2800" dirty="0"/>
          </a:p>
        </p:txBody>
      </p:sp>
      <p:pic>
        <p:nvPicPr>
          <p:cNvPr id="4" name="Picture 4" descr="https://mybroadband.co.za/news/wp-content/uploads/2017/01/3D-T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762000"/>
            <a:ext cx="3352800" cy="223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4.bp.blogspot.com/_TufJDWGvofw/TB9z8U1B01I/AAAAAAAAArQ/l9bgZhOzsAA/s1600/polariz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" y="3620029"/>
            <a:ext cx="4194433" cy="29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91000" y="489268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pic>
        <p:nvPicPr>
          <p:cNvPr id="8198" name="Picture 6" descr="https://www.olympus-lifescience.com/data/olympusmicro/primer/techniques/polarized/images/quarterwavelengthfigure2.jpg?rev=38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2047"/>
            <a:ext cx="3500572" cy="1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711553" y="3509419"/>
            <a:ext cx="4432447" cy="3025261"/>
            <a:chOff x="4711553" y="3509419"/>
            <a:chExt cx="4432447" cy="3025261"/>
          </a:xfrm>
        </p:grpSpPr>
        <p:pic>
          <p:nvPicPr>
            <p:cNvPr id="8196" name="Picture 4" descr="https://ae01.alicdn.com/kf/HTB100pIIXXXXXczXXXXq6xXFXXXt/New-3D-Polarization-modulator-3D-modulator-for-circular-polarized-3D-system-for-3d-4d-5d-cinema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31" t="8127" r="8286"/>
            <a:stretch/>
          </p:blipFill>
          <p:spPr bwMode="auto">
            <a:xfrm>
              <a:off x="5029200" y="3509419"/>
              <a:ext cx="4114800" cy="3025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711553" y="4406508"/>
              <a:ext cx="3810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3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1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pic>
        <p:nvPicPr>
          <p:cNvPr id="1026" name="Picture 2" descr="https://i.ytimg.com/vi/Q0qrU4nprB0/maxresdefaul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2" r="1388" b="29812"/>
          <a:stretch/>
        </p:blipFill>
        <p:spPr bwMode="auto">
          <a:xfrm>
            <a:off x="1281684" y="1240483"/>
            <a:ext cx="6632585" cy="205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0/09/Circular.Polarization.Circularly.Polarized.Light_Homogenous_Circular.Polarizer_Left.Handed.svg/660px-Circular.Polarization.Circularly.Polarized.Light_Homogenous_Circular.Polarizer_Left.Hand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96" y="3812232"/>
            <a:ext cx="5968563" cy="290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759768"/>
            <a:ext cx="270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I. Polarization States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8599" y="3350568"/>
            <a:ext cx="3391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II. Controlling Polarization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07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702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 waves (light) are a </a:t>
            </a:r>
            <a:r>
              <a:rPr lang="en-US" sz="2800" i="1" dirty="0"/>
              <a:t>vector</a:t>
            </a:r>
            <a:r>
              <a:rPr lang="en-US" sz="2800" dirty="0"/>
              <a:t> field, not a </a:t>
            </a:r>
            <a:r>
              <a:rPr lang="en-US" sz="2800" i="1" dirty="0"/>
              <a:t>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52524" y="5075390"/>
                <a:ext cx="7134453" cy="4110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24" y="5075390"/>
                <a:ext cx="7134453" cy="411010"/>
              </a:xfrm>
              <a:prstGeom prst="rect">
                <a:avLst/>
              </a:prstGeom>
              <a:blipFill rotWithShape="0"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87154" y="1581206"/>
            <a:ext cx="419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far, we’ve mostly considered waves like: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366" y="4685178"/>
            <a:ext cx="823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represent polarization more generally, </a:t>
            </a:r>
            <a:r>
              <a:rPr lang="en-US" dirty="0"/>
              <a:t>n</a:t>
            </a:r>
            <a:r>
              <a:rPr lang="en-US" dirty="0" smtClean="0"/>
              <a:t>eed a case where fields are superpositions: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17290" y="5691946"/>
            <a:ext cx="593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polarization of the wave is related to the direction of </a:t>
            </a:r>
            <a:r>
              <a:rPr lang="en-US" b="1" i="1" dirty="0" smtClean="0"/>
              <a:t>E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but this direction can now be a </a:t>
            </a:r>
            <a:r>
              <a:rPr lang="en-US" i="1" dirty="0" smtClean="0"/>
              <a:t>time–dependent</a:t>
            </a:r>
            <a:r>
              <a:rPr lang="en-US" dirty="0" smtClean="0"/>
              <a:t> quantity.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295400" y="1981200"/>
            <a:ext cx="6672552" cy="2226430"/>
            <a:chOff x="1371600" y="2463056"/>
            <a:chExt cx="6672552" cy="2226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479943" y="2463056"/>
                  <a:ext cx="27551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𝑬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𝑘𝑧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9943" y="2463056"/>
                  <a:ext cx="275511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557" r="-13274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 descr="http://www.photophysics.com/sites/default/files/images/content/horizontalpol2.gif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971800"/>
              <a:ext cx="2971800" cy="17124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p:pic>
          <p:nvPicPr>
            <p:cNvPr id="11" name="Picture 11" descr="http://www.photophysics.com/sites/default/files/images/content/verticalpol2.gif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414" y="3003578"/>
              <a:ext cx="2925738" cy="16859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203726" y="2463056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𝑬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𝑘𝑧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3726" y="2463056"/>
                  <a:ext cx="275992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6557" r="-13024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97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25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Arbitrary Linear Polarization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2747" y="1442887"/>
                <a:ext cx="7134453" cy="4110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47" y="1442887"/>
                <a:ext cx="7134453" cy="411010"/>
              </a:xfrm>
              <a:prstGeom prst="rect">
                <a:avLst/>
              </a:prstGeom>
              <a:blipFill rotWithShape="0"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6577" y="2038350"/>
                <a:ext cx="5606792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, the two vector components are in phase and</a:t>
                </a:r>
                <a:endParaRPr lang="en-US" dirty="0"/>
              </a:p>
              <a:p>
                <a:pPr algn="ctr"/>
                <a:r>
                  <a:rPr lang="en-US" dirty="0" smtClean="0"/>
                  <a:t>the resultant wave has a magnitude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577" y="2038350"/>
                <a:ext cx="5606792" cy="668260"/>
              </a:xfrm>
              <a:prstGeom prst="rect">
                <a:avLst/>
              </a:prstGeom>
              <a:blipFill rotWithShape="0">
                <a:blip r:embed="rId3"/>
                <a:stretch>
                  <a:fillRect l="-435" t="-3636" r="-43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19373" y="2706534"/>
                <a:ext cx="1981200" cy="391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𝑬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73" y="2706534"/>
                <a:ext cx="1981200" cy="391261"/>
              </a:xfrm>
              <a:prstGeom prst="rect">
                <a:avLst/>
              </a:prstGeom>
              <a:blipFill rotWithShape="0">
                <a:blip r:embed="rId4"/>
                <a:stretch>
                  <a:fillRect t="-468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43685" y="5808740"/>
                <a:ext cx="6132576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Depending on the magnitudes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the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 smtClean="0"/>
                  <a:t> can </a:t>
                </a:r>
              </a:p>
              <a:p>
                <a:pPr algn="ctr"/>
                <a:r>
                  <a:rPr lang="en-US" dirty="0" smtClean="0"/>
                  <a:t>be oriented at any angle in the x-y plane.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685" y="5808740"/>
                <a:ext cx="6132576" cy="668260"/>
              </a:xfrm>
              <a:prstGeom prst="rect">
                <a:avLst/>
              </a:prstGeom>
              <a:blipFill rotWithShape="0">
                <a:blip r:embed="rId5"/>
                <a:stretch>
                  <a:fillRect l="-497" t="-4545" r="-29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cdn1.askiitians.com/Images/2015213-1126434-5482-45degreepol2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898" y="3229304"/>
            <a:ext cx="424815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94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090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Circular Polarization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54656" y="1371600"/>
                <a:ext cx="7141121" cy="4110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56" y="1371600"/>
                <a:ext cx="7141121" cy="411010"/>
              </a:xfrm>
              <a:prstGeom prst="rect">
                <a:avLst/>
              </a:prstGeom>
              <a:blipFill rotWithShape="0"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1458" y="1977629"/>
                <a:ext cx="7642990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/2±2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 the two vector components are</a:t>
                </a:r>
              </a:p>
              <a:p>
                <a:r>
                  <a:rPr lang="en-US" dirty="0" smtClean="0"/>
                  <a:t>90° out of phase, and we can write the resultant wave as: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58" y="1977629"/>
                <a:ext cx="7642990" cy="668260"/>
              </a:xfrm>
              <a:prstGeom prst="rect">
                <a:avLst/>
              </a:prstGeom>
              <a:blipFill rotWithShape="0">
                <a:blip r:embed="rId3"/>
                <a:stretch>
                  <a:fillRect l="-638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09688" y="2874579"/>
                <a:ext cx="492525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cos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𝑘𝑧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±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𝑘𝑧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688" y="2874579"/>
                <a:ext cx="492525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Left-hand circularly polarized ligh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85176"/>
            <a:ext cx="3505200" cy="20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ight-hand circularly polarized light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085175"/>
            <a:ext cx="3505200" cy="20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27931" y="3405723"/>
            <a:ext cx="635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electric field vector has a constant magnitude, but is rotating!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34076" y="4096804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Left-circular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9623" y="4087592"/>
            <a:ext cx="142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Right-circular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6011" y="5768760"/>
            <a:ext cx="196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Counter- clockwise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78804" y="5735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Clockwise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9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805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Angular Momentum of Photons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349566"/>
            <a:ext cx="8229600" cy="459403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We saw that photons carry linear momentum,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but they also have angular momentum!</a:t>
            </a:r>
          </a:p>
          <a:p>
            <a:r>
              <a:rPr lang="en-US" sz="2000" dirty="0" smtClean="0">
                <a:latin typeface="+mn-lt"/>
              </a:rPr>
              <a:t>The rotating electric field is associated with a non-zero spin angular momentum (±</a:t>
            </a:r>
            <a:r>
              <a:rPr lang="az-Cyrl-AZ" sz="2000" dirty="0" smtClean="0">
                <a:latin typeface="+mn-lt"/>
              </a:rPr>
              <a:t>ћ</a:t>
            </a:r>
            <a:r>
              <a:rPr lang="en-US" sz="2000" dirty="0" smtClean="0">
                <a:latin typeface="+mn-lt"/>
              </a:rPr>
              <a:t>) of the photon. </a:t>
            </a:r>
          </a:p>
          <a:p>
            <a:r>
              <a:rPr lang="en-US" sz="2000" dirty="0" smtClean="0">
                <a:latin typeface="+mn-lt"/>
              </a:rPr>
              <a:t>In particle physics, a photon is: relativistic, massless, spin-1 particle…</a:t>
            </a:r>
          </a:p>
          <a:p>
            <a:endParaRPr lang="en-US" sz="2000" dirty="0" smtClean="0">
              <a:latin typeface="+mn-lt"/>
            </a:endParaRPr>
          </a:p>
          <a:p>
            <a:endParaRPr lang="en-US" sz="2000" dirty="0" smtClean="0">
              <a:latin typeface="+mn-lt"/>
            </a:endParaRPr>
          </a:p>
          <a:p>
            <a:endParaRPr lang="en-US" sz="2000" dirty="0" smtClean="0">
              <a:latin typeface="+mn-lt"/>
            </a:endParaRPr>
          </a:p>
          <a:p>
            <a:endParaRPr lang="en-US" sz="2000" dirty="0" smtClean="0">
              <a:latin typeface="+mn-lt"/>
            </a:endParaRPr>
          </a:p>
          <a:p>
            <a:endParaRPr lang="en-US" sz="20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If there’s no such thing as a spin-0 photon, how do we get linearly polarized light?</a:t>
            </a:r>
          </a:p>
          <a:p>
            <a:endParaRPr lang="en-US" sz="2000" dirty="0" smtClean="0">
              <a:latin typeface="+mn-lt"/>
            </a:endParaRPr>
          </a:p>
        </p:txBody>
      </p:sp>
      <p:pic>
        <p:nvPicPr>
          <p:cNvPr id="5" name="Picture 13" descr="LHcircAn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124200"/>
            <a:ext cx="2124075" cy="1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RHcircAn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24200"/>
            <a:ext cx="2220913" cy="16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6300" y="5802868"/>
            <a:ext cx="755270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Linearly polarized light is a coherent superposition of equal parts left and right!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4420156"/>
            <a:ext cx="740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RC: -</a:t>
            </a:r>
            <a:r>
              <a:rPr lang="az-Cyrl-AZ" dirty="0" smtClean="0"/>
              <a:t>ћ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62200" y="4420156"/>
            <a:ext cx="7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LC: +</a:t>
            </a:r>
            <a:r>
              <a:rPr lang="az-Cyrl-AZ" dirty="0" smtClean="0"/>
              <a:t>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805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Angular Momentum of </a:t>
            </a:r>
            <a:r>
              <a:rPr lang="en-US" sz="2800" dirty="0" smtClean="0"/>
              <a:t>Photons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349566"/>
            <a:ext cx="8229600" cy="146983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How can we observe this angular momentum affecting matter? </a:t>
            </a:r>
          </a:p>
          <a:p>
            <a:pPr lvl="1"/>
            <a:r>
              <a:rPr lang="en-US" sz="1600" smtClean="0"/>
              <a:t>shine circularly polarized light on a very small object</a:t>
            </a:r>
          </a:p>
          <a:p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514600" y="2209800"/>
            <a:ext cx="4007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Video: Optical torque on a calcite crystal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2971800"/>
            <a:ext cx="8305800" cy="3276600"/>
            <a:chOff x="533400" y="2971800"/>
            <a:chExt cx="8305800" cy="3276600"/>
          </a:xfrm>
        </p:grpSpPr>
        <p:sp>
          <p:nvSpPr>
            <p:cNvPr id="7" name="Rectangle 6"/>
            <p:cNvSpPr/>
            <p:nvPr/>
          </p:nvSpPr>
          <p:spPr>
            <a:xfrm>
              <a:off x="533400" y="2971800"/>
              <a:ext cx="8305800" cy="3276600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graphe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3733800"/>
              <a:ext cx="2476500" cy="198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85800" y="3785997"/>
              <a:ext cx="505221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Flake of graphene levitated in a trap in vacuum.</a:t>
              </a:r>
              <a:endParaRPr lang="en-US" dirty="0"/>
            </a:p>
            <a:p>
              <a:r>
                <a:rPr lang="en-US" dirty="0" smtClean="0"/>
                <a:t> (has an extremely large Young’s modulus)</a:t>
              </a:r>
            </a:p>
            <a:p>
              <a:endParaRPr lang="en-US" dirty="0"/>
            </a:p>
            <a:p>
              <a:r>
                <a:rPr lang="en-US" dirty="0" smtClean="0"/>
                <a:t>Start it spinning with a circularly polarized laser</a:t>
              </a:r>
            </a:p>
            <a:p>
              <a:endParaRPr lang="en-US" dirty="0"/>
            </a:p>
            <a:p>
              <a:r>
                <a:rPr lang="en-US" dirty="0" smtClean="0"/>
                <a:t>Spins up to 60 million RPM (!) before breaking apart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6275" y="3200400"/>
              <a:ext cx="7969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Amazing stuff: Spinning up the world’s fastest rotor with circularly polarized light!</a:t>
              </a:r>
              <a:endParaRPr lang="en-US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685800" y="57565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</a:rPr>
              <a:t>Bruce Kane. "Levitated spinning graphene flakes in an electric quadrupole ion trap." </a:t>
            </a:r>
            <a:r>
              <a:rPr lang="en-US" sz="800" i="1" dirty="0">
                <a:solidFill>
                  <a:srgbClr val="000000"/>
                </a:solidFill>
                <a:latin typeface="Arial" panose="020B0604020202020204" pitchFamily="34" charset="0"/>
              </a:rPr>
              <a:t>Phys. Rev. B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</a:rPr>
              <a:t> 82, 115441 (2010). </a:t>
            </a:r>
            <a:r>
              <a:rPr lang="en-US" sz="800" dirty="0">
                <a:solidFill>
                  <a:srgbClr val="313D57"/>
                </a:solidFill>
                <a:latin typeface="Arial" panose="020B0604020202020204" pitchFamily="34" charset="0"/>
                <a:hlinkClick r:id="rId4"/>
              </a:rPr>
              <a:t>DOI:10.1103/PhysRevB.82.115441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</a:rPr>
              <a:t> . "Levitated Spinning Graphene." </a:t>
            </a:r>
            <a:r>
              <a:rPr lang="en-US" sz="800" dirty="0">
                <a:solidFill>
                  <a:srgbClr val="313D57"/>
                </a:solidFill>
                <a:latin typeface="Arial" panose="020B0604020202020204" pitchFamily="34" charset="0"/>
                <a:hlinkClick r:id="rId5"/>
              </a:rPr>
              <a:t>arXiv:1006.3774v1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69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994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Polarization Combinations</a:t>
            </a:r>
            <a:endParaRPr lang="en-US" sz="2800" dirty="0"/>
          </a:p>
        </p:txBody>
      </p:sp>
      <p:pic>
        <p:nvPicPr>
          <p:cNvPr id="3074" name="Picture 2" descr="http://cddemo.szialab.org/p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19400"/>
            <a:ext cx="3048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2031652"/>
            <a:ext cx="381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 Circular + LH Circular Superposition</a:t>
            </a:r>
          </a:p>
          <a:p>
            <a:r>
              <a:rPr lang="en-US" dirty="0"/>
              <a:t> </a:t>
            </a:r>
            <a:r>
              <a:rPr lang="en-US" dirty="0" smtClean="0"/>
              <a:t> = Linear Polarization!</a:t>
            </a:r>
            <a:endParaRPr lang="en-US" dirty="0"/>
          </a:p>
        </p:txBody>
      </p:sp>
      <p:pic>
        <p:nvPicPr>
          <p:cNvPr id="3076" name="Picture 4" descr="http://cddemo.szialab.org/p13v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10" y="2819399"/>
            <a:ext cx="4762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11415" y="2031652"/>
            <a:ext cx="2380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 smtClean="0"/>
              <a:t>LHC</a:t>
            </a:r>
            <a:r>
              <a:rPr lang="en-US" dirty="0" smtClean="0"/>
              <a:t> &gt; E</a:t>
            </a:r>
            <a:r>
              <a:rPr lang="en-US" baseline="-25000" dirty="0" smtClean="0"/>
              <a:t>RHC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→ Elliptic Polarization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78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 Header - U of 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5F5674-FEBD-4558-9BFF-B1B4AC0AA01E}" vid="{715F98A4-F2E6-4343-9F60-F002E2A3B0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ESR Header - Dartmouth</Template>
  <TotalTime>13858</TotalTime>
  <Words>764</Words>
  <Application>Microsoft Office PowerPoint</Application>
  <PresentationFormat>On-screen Show (4:3)</PresentationFormat>
  <Paragraphs>174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Cambria Math</vt:lpstr>
      <vt:lpstr>ESR Header - U of U</vt:lpstr>
      <vt:lpstr>Polarization</vt:lpstr>
      <vt:lpstr>Unit 5</vt:lpstr>
      <vt:lpstr>Unit 5</vt:lpstr>
      <vt:lpstr>Unit 5</vt:lpstr>
      <vt:lpstr>Unit 5</vt:lpstr>
      <vt:lpstr>Unit 2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Unit 5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with Matter</dc:title>
  <dc:creator>Kipp van Schooten</dc:creator>
  <cp:lastModifiedBy>Kipp van Schooten</cp:lastModifiedBy>
  <cp:revision>133</cp:revision>
  <dcterms:created xsi:type="dcterms:W3CDTF">2017-09-24T03:03:49Z</dcterms:created>
  <dcterms:modified xsi:type="dcterms:W3CDTF">2017-10-13T02:46:59Z</dcterms:modified>
</cp:coreProperties>
</file>